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3"/>
  </p:notesMasterIdLst>
  <p:sldIdLst>
    <p:sldId id="377" r:id="rId2"/>
    <p:sldId id="264" r:id="rId3"/>
    <p:sldId id="379" r:id="rId4"/>
    <p:sldId id="431" r:id="rId5"/>
    <p:sldId id="378" r:id="rId6"/>
    <p:sldId id="516" r:id="rId7"/>
    <p:sldId id="406" r:id="rId8"/>
    <p:sldId id="381" r:id="rId9"/>
    <p:sldId id="382" r:id="rId10"/>
    <p:sldId id="383" r:id="rId11"/>
    <p:sldId id="384" r:id="rId12"/>
    <p:sldId id="385" r:id="rId13"/>
    <p:sldId id="386" r:id="rId14"/>
    <p:sldId id="380" r:id="rId15"/>
    <p:sldId id="387" r:id="rId16"/>
    <p:sldId id="389" r:id="rId17"/>
    <p:sldId id="390" r:id="rId18"/>
    <p:sldId id="391" r:id="rId19"/>
    <p:sldId id="392" r:id="rId20"/>
    <p:sldId id="454" r:id="rId21"/>
    <p:sldId id="393" r:id="rId22"/>
    <p:sldId id="394" r:id="rId23"/>
    <p:sldId id="395" r:id="rId24"/>
    <p:sldId id="413" r:id="rId25"/>
    <p:sldId id="414" r:id="rId26"/>
    <p:sldId id="257" r:id="rId27"/>
    <p:sldId id="517" r:id="rId28"/>
    <p:sldId id="518" r:id="rId29"/>
    <p:sldId id="396" r:id="rId30"/>
    <p:sldId id="397" r:id="rId31"/>
    <p:sldId id="299" r:id="rId32"/>
    <p:sldId id="313" r:id="rId33"/>
    <p:sldId id="401" r:id="rId34"/>
    <p:sldId id="276" r:id="rId35"/>
    <p:sldId id="398" r:id="rId36"/>
    <p:sldId id="402" r:id="rId37"/>
    <p:sldId id="399" r:id="rId38"/>
    <p:sldId id="400" r:id="rId39"/>
    <p:sldId id="403" r:id="rId40"/>
    <p:sldId id="416" r:id="rId41"/>
    <p:sldId id="420" r:id="rId42"/>
    <p:sldId id="415" r:id="rId43"/>
    <p:sldId id="421" r:id="rId44"/>
    <p:sldId id="422" r:id="rId45"/>
    <p:sldId id="423" r:id="rId46"/>
    <p:sldId id="424" r:id="rId47"/>
    <p:sldId id="418" r:id="rId48"/>
    <p:sldId id="419" r:id="rId49"/>
    <p:sldId id="417" r:id="rId50"/>
    <p:sldId id="425" r:id="rId51"/>
    <p:sldId id="426" r:id="rId52"/>
    <p:sldId id="427" r:id="rId53"/>
    <p:sldId id="404" r:id="rId54"/>
    <p:sldId id="428" r:id="rId55"/>
    <p:sldId id="429" r:id="rId56"/>
    <p:sldId id="430" r:id="rId57"/>
    <p:sldId id="433" r:id="rId58"/>
    <p:sldId id="434" r:id="rId59"/>
    <p:sldId id="435" r:id="rId60"/>
    <p:sldId id="436" r:id="rId61"/>
    <p:sldId id="437" r:id="rId62"/>
    <p:sldId id="439" r:id="rId63"/>
    <p:sldId id="438" r:id="rId64"/>
    <p:sldId id="405" r:id="rId65"/>
    <p:sldId id="440" r:id="rId66"/>
    <p:sldId id="432" r:id="rId67"/>
    <p:sldId id="441" r:id="rId68"/>
    <p:sldId id="442" r:id="rId69"/>
    <p:sldId id="443" r:id="rId70"/>
    <p:sldId id="444" r:id="rId71"/>
    <p:sldId id="446" r:id="rId72"/>
    <p:sldId id="447" r:id="rId73"/>
    <p:sldId id="445" r:id="rId74"/>
    <p:sldId id="448" r:id="rId75"/>
    <p:sldId id="450" r:id="rId76"/>
    <p:sldId id="530" r:id="rId77"/>
    <p:sldId id="531" r:id="rId78"/>
    <p:sldId id="532" r:id="rId79"/>
    <p:sldId id="533" r:id="rId80"/>
    <p:sldId id="451" r:id="rId81"/>
    <p:sldId id="452" r:id="rId82"/>
    <p:sldId id="453" r:id="rId83"/>
    <p:sldId id="455" r:id="rId84"/>
    <p:sldId id="456" r:id="rId85"/>
    <p:sldId id="457" r:id="rId86"/>
    <p:sldId id="458" r:id="rId87"/>
    <p:sldId id="459" r:id="rId88"/>
    <p:sldId id="460" r:id="rId89"/>
    <p:sldId id="461" r:id="rId90"/>
    <p:sldId id="462" r:id="rId91"/>
    <p:sldId id="463" r:id="rId92"/>
    <p:sldId id="464" r:id="rId93"/>
    <p:sldId id="465" r:id="rId94"/>
    <p:sldId id="466" r:id="rId95"/>
    <p:sldId id="467" r:id="rId96"/>
    <p:sldId id="468" r:id="rId97"/>
    <p:sldId id="469" r:id="rId98"/>
    <p:sldId id="470" r:id="rId99"/>
    <p:sldId id="471" r:id="rId100"/>
    <p:sldId id="472" r:id="rId101"/>
    <p:sldId id="473" r:id="rId10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431"/>
            <p14:sldId id="378"/>
            <p14:sldId id="516"/>
            <p14:sldId id="406"/>
            <p14:sldId id="381"/>
            <p14:sldId id="382"/>
            <p14:sldId id="383"/>
            <p14:sldId id="384"/>
            <p14:sldId id="385"/>
            <p14:sldId id="386"/>
            <p14:sldId id="380"/>
            <p14:sldId id="387"/>
            <p14:sldId id="389"/>
            <p14:sldId id="390"/>
            <p14:sldId id="391"/>
            <p14:sldId id="392"/>
            <p14:sldId id="454"/>
            <p14:sldId id="393"/>
            <p14:sldId id="394"/>
            <p14:sldId id="395"/>
            <p14:sldId id="413"/>
            <p14:sldId id="414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313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16"/>
            <p14:sldId id="420"/>
            <p14:sldId id="415"/>
            <p14:sldId id="421"/>
            <p14:sldId id="422"/>
            <p14:sldId id="423"/>
            <p14:sldId id="424"/>
            <p14:sldId id="418"/>
            <p14:sldId id="419"/>
            <p14:sldId id="417"/>
            <p14:sldId id="425"/>
            <p14:sldId id="426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28"/>
            <p14:sldId id="429"/>
            <p14:sldId id="430"/>
          </p14:sldIdLst>
        </p14:section>
        <p14:section name="II.1. The linear regression problem" id="{7F7C3EFF-24D8-46F9-AD5D-C806FE7D5ADC}">
          <p14:sldIdLst>
            <p14:sldId id="433"/>
            <p14:sldId id="434"/>
            <p14:sldId id="435"/>
            <p14:sldId id="436"/>
            <p14:sldId id="437"/>
            <p14:sldId id="439"/>
            <p14:sldId id="438"/>
            <p14:sldId id="405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530"/>
            <p14:sldId id="531"/>
            <p14:sldId id="532"/>
            <p14:sldId id="533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4F24-0842-4510-AB61-4E12E986D5CF}" v="3696" dt="2023-01-25T01:49:23.139"/>
    <p1510:client id="{43E4B321-FAE4-4619-B323-54DD509033D8}" v="24" dt="2023-01-25T03:47:39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microsoft.com/office/2016/11/relationships/changesInfo" Target="changesInfos/changesInfo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E4B321-FAE4-4619-B323-54DD509033D8}"/>
    <pc:docChg chg="delSld modSld delSection modSection">
      <pc:chgData name="Matthieu De Mari" userId="dfb708c9-d8dc-439f-9a3b-c772bf4a311c" providerId="ADAL" clId="{43E4B321-FAE4-4619-B323-54DD509033D8}" dt="2023-01-25T04:33:40.277" v="38" actId="47"/>
      <pc:docMkLst>
        <pc:docMk/>
      </pc:docMkLst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43E4B321-FAE4-4619-B323-54DD509033D8}" dt="2023-01-25T01:52:09.729" v="11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43E4B321-FAE4-4619-B323-54DD509033D8}" dt="2023-01-25T01:52:08.568" v="10" actId="47"/>
        <pc:sldMkLst>
          <pc:docMk/>
          <pc:sldMk cId="1036081419" sldId="34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377302654" sldId="412"/>
        </pc:sldMkLst>
      </pc:sldChg>
      <pc:sldChg chg="modSp">
        <pc:chgData name="Matthieu De Mari" userId="dfb708c9-d8dc-439f-9a3b-c772bf4a311c" providerId="ADAL" clId="{43E4B321-FAE4-4619-B323-54DD509033D8}" dt="2023-01-25T03:40:06.578" v="21" actId="114"/>
        <pc:sldMkLst>
          <pc:docMk/>
          <pc:sldMk cId="4075916720" sldId="448"/>
        </pc:sldMkLst>
        <pc:spChg chg="mod">
          <ac:chgData name="Matthieu De Mari" userId="dfb708c9-d8dc-439f-9a3b-c772bf4a311c" providerId="ADAL" clId="{43E4B321-FAE4-4619-B323-54DD509033D8}" dt="2023-01-25T03:40:06.578" v="21" actId="114"/>
          <ac:spMkLst>
            <pc:docMk/>
            <pc:sldMk cId="4075916720" sldId="448"/>
            <ac:spMk id="3" creationId="{9BAE63A8-7CB3-9103-18B5-4F57A6F933B5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43E4B321-FAE4-4619-B323-54DD509033D8}" dt="2023-01-25T04:33:38.413" v="37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43E4B321-FAE4-4619-B323-54DD509033D8}" dt="2023-01-25T04:33:40.277" v="38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43E4B321-FAE4-4619-B323-54DD509033D8}" dt="2023-01-25T01:51:44.761" v="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43E4B321-FAE4-4619-B323-54DD509033D8}" dt="2023-01-25T01:51:58.608" v="8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43E4B321-FAE4-4619-B323-54DD509033D8}" dt="2023-01-25T01:51:57.482" v="7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43E4B321-FAE4-4619-B323-54DD509033D8}" dt="2023-01-25T01:51:56.498" v="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43E4B321-FAE4-4619-B323-54DD509033D8}" dt="2023-01-25T01:51:54.491" v="4" actId="47"/>
        <pc:sldMkLst>
          <pc:docMk/>
          <pc:sldMk cId="1153237101" sldId="515"/>
        </pc:sldMkLst>
      </pc:sldChg>
      <pc:sldChg chg="del">
        <pc:chgData name="Matthieu De Mari" userId="dfb708c9-d8dc-439f-9a3b-c772bf4a311c" providerId="ADAL" clId="{43E4B321-FAE4-4619-B323-54DD509033D8}" dt="2023-01-25T01:51:55.447" v="5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43E4B321-FAE4-4619-B323-54DD509033D8}" dt="2023-01-25T01:51:53.703" v="3" actId="47"/>
        <pc:sldMkLst>
          <pc:docMk/>
          <pc:sldMk cId="3537601752" sldId="520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43E4B321-FAE4-4619-B323-54DD509033D8}" dt="2023-01-25T01:51:47.672" v="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6782498" sldId="529"/>
        </pc:sldMkLst>
      </pc:sldChg>
      <pc:sldChg chg="modSp">
        <pc:chgData name="Matthieu De Mari" userId="dfb708c9-d8dc-439f-9a3b-c772bf4a311c" providerId="ADAL" clId="{43E4B321-FAE4-4619-B323-54DD509033D8}" dt="2023-01-25T03:47:39.765" v="35" actId="20577"/>
        <pc:sldMkLst>
          <pc:docMk/>
          <pc:sldMk cId="1791705232" sldId="532"/>
        </pc:sldMkLst>
        <pc:spChg chg="mod">
          <ac:chgData name="Matthieu De Mari" userId="dfb708c9-d8dc-439f-9a3b-c772bf4a311c" providerId="ADAL" clId="{43E4B321-FAE4-4619-B323-54DD509033D8}" dt="2023-01-25T03:47:39.765" v="35" actId="20577"/>
          <ac:spMkLst>
            <pc:docMk/>
            <pc:sldMk cId="1791705232" sldId="532"/>
            <ac:spMk id="3" creationId="{F8B913BE-9D0F-C6F5-D2AA-F7829400A0CA}"/>
          </ac:spMkLst>
        </pc:spChg>
      </pc:sldChg>
      <pc:sldChg chg="del">
        <pc:chgData name="Matthieu De Mari" userId="dfb708c9-d8dc-439f-9a3b-c772bf4a311c" providerId="ADAL" clId="{43E4B321-FAE4-4619-B323-54DD509033D8}" dt="2023-01-25T04:33:36.021" v="36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43E4B321-FAE4-4619-B323-54DD509033D8}" dt="2023-01-25T01:51:49.388" v="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43E4B321-FAE4-4619-B323-54DD509033D8}" dt="2023-01-25T01:52:01.410" v="9" actId="47"/>
        <pc:sldMkLst>
          <pc:docMk/>
          <pc:sldMk cId="1753014364" sldId="548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modSection">
      <pc:chgData name="Matthieu De Mari" userId="dfb708c9-d8dc-439f-9a3b-c772bf4a311c" providerId="ADAL" clId="{0C574F24-0842-4510-AB61-4E12E986D5CF}" dt="2023-01-25T01:49:56.828" v="28230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0:54:30.262" v="24515" actId="20577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54:30.262" v="24515" actId="20577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3T08:03:42.912" v="18572" actId="14100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3T08:03:42.912" v="18572" actId="14100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modSp new mod">
        <pc:chgData name="Matthieu De Mari" userId="dfb708c9-d8dc-439f-9a3b-c772bf4a311c" providerId="ADAL" clId="{0C574F24-0842-4510-AB61-4E12E986D5CF}" dt="2023-01-23T08:44:58.482" v="18831" actId="2763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3T08:44:58.482" v="18831" actId="27636"/>
          <ac:spMkLst>
            <pc:docMk/>
            <pc:sldMk cId="467965437" sldId="512"/>
            <ac:spMk id="3" creationId="{69973FE9-2456-3189-E04A-C10B8A15BD47}"/>
          </ac:spMkLst>
        </pc:spChg>
        <pc:spChg chg="mod">
          <ac:chgData name="Matthieu De Mari" userId="dfb708c9-d8dc-439f-9a3b-c772bf4a311c" providerId="ADAL" clId="{0C574F24-0842-4510-AB61-4E12E986D5CF}" dt="2023-01-23T08:44:58.481" v="18830" actId="27636"/>
          <ac:spMkLst>
            <pc:docMk/>
            <pc:sldMk cId="467965437" sldId="512"/>
            <ac:spMk id="4" creationId="{F6D4DB04-EDFA-E40F-AD1C-A30D9488A946}"/>
          </ac:spMkLst>
        </pc:spChg>
      </pc:sldChg>
      <pc:sldChg chg="add">
        <pc:chgData name="Matthieu De Mari" userId="dfb708c9-d8dc-439f-9a3b-c772bf4a311c" providerId="ADAL" clId="{0C574F24-0842-4510-AB61-4E12E986D5CF}" dt="2023-01-23T08:10:23.624" v="18823"/>
        <pc:sldMkLst>
          <pc:docMk/>
          <pc:sldMk cId="1737018993" sldId="513"/>
        </pc:sldMkLst>
      </pc:sldChg>
      <pc:sldChg chg="add">
        <pc:chgData name="Matthieu De Mari" userId="dfb708c9-d8dc-439f-9a3b-c772bf4a311c" providerId="ADAL" clId="{0C574F24-0842-4510-AB61-4E12E986D5CF}" dt="2023-01-23T08:10:41.446" v="18825"/>
        <pc:sldMkLst>
          <pc:docMk/>
          <pc:sldMk cId="2222172378" sldId="514"/>
        </pc:sldMkLst>
      </pc:sldChg>
      <pc:sldChg chg="add">
        <pc:chgData name="Matthieu De Mari" userId="dfb708c9-d8dc-439f-9a3b-c772bf4a311c" providerId="ADAL" clId="{0C574F24-0842-4510-AB61-4E12E986D5CF}" dt="2023-01-23T08:11:00.197" v="1882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">
        <pc:chgData name="Matthieu De Mari" userId="dfb708c9-d8dc-439f-9a3b-c772bf4a311c" providerId="ADAL" clId="{0C574F24-0842-4510-AB61-4E12E986D5CF}" dt="2023-01-24T18:36:00.747" v="22241"/>
        <pc:sldMkLst>
          <pc:docMk/>
          <pc:sldMk cId="3542605904" sldId="519"/>
        </pc:sldMkLst>
      </pc:sldChg>
      <pc:sldChg chg="add">
        <pc:chgData name="Matthieu De Mari" userId="dfb708c9-d8dc-439f-9a3b-c772bf4a311c" providerId="ADAL" clId="{0C574F24-0842-4510-AB61-4E12E986D5CF}" dt="2023-01-24T18:36:17.552" v="22243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0:54:17.826" v="24514" actId="20577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0:54:17.826" v="24514" actId="20577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1:41:52.734" v="27374" actId="114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1:40:59.785" v="27342" actId="27636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1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1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W1-S1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5: </a:t>
            </a:r>
            <a:r>
              <a:rPr lang="en-GB" dirty="0"/>
              <a:t>Sequential data (times series, text, etc.), vanilla Recurrent Neural Networks, Gated Recurrent Units, Long-Short Term Memory cells, advanced RNN networks, mixing models for advanced architectures and project announcement.</a:t>
            </a:r>
          </a:p>
          <a:p>
            <a:endParaRPr lang="en-GB" dirty="0"/>
          </a:p>
          <a:p>
            <a:r>
              <a:rPr lang="en-GB" b="1" dirty="0"/>
              <a:t>Week 6: </a:t>
            </a:r>
            <a:r>
              <a:rPr lang="en-GB" dirty="0"/>
              <a:t>Adversarial machine learning, attacking a Neural Network with basic gradient-based attacks, fundamental limits of Neural Networks, </a:t>
            </a:r>
            <a:r>
              <a:rPr lang="en-GB" dirty="0" err="1"/>
              <a:t>defense</a:t>
            </a:r>
            <a:r>
              <a:rPr lang="en-GB" dirty="0"/>
              <a:t> mechanisms and state-of-the-art of some advanced attacks techniques. </a:t>
            </a:r>
            <a:r>
              <a:rPr lang="en-GB" dirty="0" err="1"/>
              <a:t>MidTerm</a:t>
            </a:r>
            <a:r>
              <a:rPr lang="en-GB" dirty="0"/>
              <a:t> exam (based on W1-5).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31306277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 practice, we never implement the linear regression model ourselves (but it is a good practice to try it at least once!)</a:t>
            </a:r>
          </a:p>
          <a:p>
            <a:r>
              <a:rPr lang="en-SG" dirty="0"/>
              <a:t>It is often 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training, it is also good practice to check if the predictor makes sense, by asking it to predict the price of an apartment it has never seen before.</a:t>
            </a:r>
          </a:p>
          <a:p>
            <a:r>
              <a:rPr lang="en-GB" dirty="0"/>
              <a:t>Confirm the value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/>
              <a:t>Week 8: </a:t>
            </a:r>
            <a:r>
              <a:rPr lang="en-GB" dirty="0"/>
              <a:t>The embedding problem, more advanced concepts on RNNs, introduction to Natural Language Processing (NLP) and Word Embeddings for NLP, brief state-of-the-art on NLP, attention and transformers architectures.</a:t>
            </a:r>
            <a:br>
              <a:rPr lang="en-GB" dirty="0"/>
            </a:br>
            <a:r>
              <a:rPr lang="en-GB" dirty="0"/>
              <a:t>Preparing transition to the 50.040 Natural Language Processing course.</a:t>
            </a:r>
          </a:p>
          <a:p>
            <a:endParaRPr lang="en-GB" dirty="0"/>
          </a:p>
          <a:p>
            <a:r>
              <a:rPr lang="en-GB" b="1" dirty="0"/>
              <a:t>Week 9: </a:t>
            </a:r>
            <a:r>
              <a:rPr lang="en-GB" dirty="0"/>
              <a:t>Quick introduction to Graph Theory and typical graph datasets and problems, basics of Graph Convolutional Networks, brief state-of-the-art of advanced Graph Convolutional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1917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10: </a:t>
            </a:r>
            <a:r>
              <a:rPr lang="en-GB" dirty="0"/>
              <a:t>Generative Models, Autoencoders and Variational Autoencoders, Generative Adversarial Networks (GANs), Advanced concepts on Generative Adversarial Networks, Practice on GANs.</a:t>
            </a:r>
          </a:p>
          <a:p>
            <a:endParaRPr lang="en-GB" dirty="0"/>
          </a:p>
          <a:p>
            <a:r>
              <a:rPr lang="en-GB" b="1" dirty="0"/>
              <a:t>Week 11: </a:t>
            </a:r>
            <a:r>
              <a:rPr lang="en-GB" dirty="0"/>
              <a:t>Brief introduction to reinforcement learning, and state-action-rewards systems, multi-armed bandit problem and the exploration/exploitation trade-off, Q-learning and Deep Q-Learning. Brief state-of-the-art discussion about further works in Reinforcement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35317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/>
              <a:t>Week 12: </a:t>
            </a:r>
            <a:r>
              <a:rPr lang="en-GB" dirty="0" err="1"/>
              <a:t>Explainability</a:t>
            </a:r>
            <a:r>
              <a:rPr lang="en-GB" dirty="0"/>
              <a:t>/Interpretability and open questions in research about Neural Networks. Deep belief models and diffusion models. What will be the next revolution in AI? (a word on </a:t>
            </a:r>
            <a:r>
              <a:rPr lang="en-GB" dirty="0" err="1"/>
              <a:t>ChatGPT</a:t>
            </a:r>
            <a:r>
              <a:rPr lang="en-GB" dirty="0"/>
              <a:t>, Dall-E, etc.). Closing and future directions for studying Deep Learning. </a:t>
            </a:r>
          </a:p>
          <a:p>
            <a:endParaRPr lang="en-GB" dirty="0"/>
          </a:p>
          <a:p>
            <a:r>
              <a:rPr lang="en-GB" b="1" dirty="0"/>
              <a:t>Week 13: </a:t>
            </a:r>
            <a:r>
              <a:rPr lang="en-GB" dirty="0"/>
              <a:t>Recap. Project presentations and guest conferences (TBA).</a:t>
            </a:r>
          </a:p>
          <a:p>
            <a:endParaRPr lang="en-GB" dirty="0"/>
          </a:p>
          <a:p>
            <a:r>
              <a:rPr lang="en-SG" b="1" dirty="0"/>
              <a:t>Week 14: </a:t>
            </a:r>
            <a:r>
              <a:rPr lang="en-SG" dirty="0"/>
              <a:t>Final exam (probably W1-13).</a:t>
            </a:r>
          </a:p>
        </p:txBody>
      </p:sp>
    </p:spTree>
    <p:extLst>
      <p:ext uri="{BB962C8B-B14F-4D97-AF65-F5344CB8AC3E}">
        <p14:creationId xmlns:p14="http://schemas.microsoft.com/office/powerpoint/2010/main" val="296435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r>
              <a:rPr lang="en-GB" b="1" dirty="0" err="1"/>
              <a:t>Homeworks</a:t>
            </a:r>
            <a:r>
              <a:rPr lang="en-GB" b="1" dirty="0"/>
              <a:t> (24%): </a:t>
            </a:r>
            <a:r>
              <a:rPr lang="en-GB" dirty="0"/>
              <a:t>Given on Weeks 2, 5, 8, 10.</a:t>
            </a:r>
            <a:br>
              <a:rPr lang="en-GB" dirty="0"/>
            </a:br>
            <a:r>
              <a:rPr lang="en-GB" dirty="0"/>
              <a:t>Usually come in the form of a </a:t>
            </a:r>
            <a:r>
              <a:rPr lang="en-GB" dirty="0" err="1"/>
              <a:t>Jupyter</a:t>
            </a:r>
            <a:r>
              <a:rPr lang="en-GB" dirty="0"/>
              <a:t> Notebook, containing explanations, code snippets and questions.</a:t>
            </a:r>
            <a:br>
              <a:rPr lang="en-GB" dirty="0"/>
            </a:br>
            <a:r>
              <a:rPr lang="en-GB" dirty="0"/>
              <a:t>Submissions on </a:t>
            </a:r>
            <a:r>
              <a:rPr lang="en-GB" dirty="0" err="1"/>
              <a:t>eDimension</a:t>
            </a:r>
            <a:r>
              <a:rPr lang="en-GB" dirty="0"/>
              <a:t>, two weeks later or so, as a small PDF report containing code, figures and answers to questions.</a:t>
            </a:r>
            <a:br>
              <a:rPr lang="en-GB" dirty="0"/>
            </a:br>
            <a:r>
              <a:rPr lang="en-GB" dirty="0"/>
              <a:t>When time allows, debrief of </a:t>
            </a:r>
            <a:r>
              <a:rPr lang="en-GB" dirty="0" err="1"/>
              <a:t>homeworks</a:t>
            </a:r>
            <a:r>
              <a:rPr lang="en-GB" dirty="0"/>
              <a:t> in class.</a:t>
            </a:r>
          </a:p>
          <a:p>
            <a:endParaRPr lang="en-GB" dirty="0"/>
          </a:p>
          <a:p>
            <a:r>
              <a:rPr lang="en-GB" b="1" dirty="0" err="1"/>
              <a:t>MidTerm</a:t>
            </a:r>
            <a:r>
              <a:rPr lang="en-GB" b="1" dirty="0"/>
              <a:t> Exam (20%): </a:t>
            </a:r>
            <a:r>
              <a:rPr lang="en-GB" dirty="0"/>
              <a:t>Given on Week 6, March 1</a:t>
            </a:r>
            <a:r>
              <a:rPr lang="en-GB" baseline="30000" dirty="0"/>
              <a:t>st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1-5 to be tested.</a:t>
            </a:r>
            <a:br>
              <a:rPr lang="en-GB" dirty="0"/>
            </a:br>
            <a:r>
              <a:rPr lang="en-GB" dirty="0"/>
              <a:t>More details about venue and exam details to be announced closer to the exam date.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Final Exam (20%): </a:t>
            </a:r>
            <a:r>
              <a:rPr lang="en-GB" dirty="0"/>
              <a:t>Given on Week 14, April 26</a:t>
            </a:r>
            <a:r>
              <a:rPr lang="en-GB" baseline="30000" dirty="0"/>
              <a:t>th</a:t>
            </a:r>
            <a:r>
              <a:rPr lang="en-GB" dirty="0"/>
              <a:t> 2023.</a:t>
            </a:r>
            <a:br>
              <a:rPr lang="en-GB" dirty="0"/>
            </a:br>
            <a:r>
              <a:rPr lang="en-GB" dirty="0"/>
              <a:t>Theoretical, paper exam, notions of Week 1-13 to be tested.</a:t>
            </a:r>
            <a:br>
              <a:rPr lang="en-GB" dirty="0"/>
            </a:br>
            <a:r>
              <a:rPr lang="en-GB" dirty="0"/>
              <a:t>More details about venue and exam details to be announced.</a:t>
            </a:r>
          </a:p>
          <a:p>
            <a:endParaRPr lang="en-GB" dirty="0"/>
          </a:p>
          <a:p>
            <a:r>
              <a:rPr lang="en-GB" b="1" dirty="0"/>
              <a:t>Project (29%): </a:t>
            </a:r>
            <a:r>
              <a:rPr lang="en-GB" dirty="0"/>
              <a:t>Groups of 2-3 students. Submission for project (code, report, presentation) expected on Week 13. Problem statement to be freely decided by students, as long as it matches a list of given requirements. We will have a guided demo project on Week 3, more details about the project will be given on Week 5.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b="1" dirty="0"/>
              <a:t>Participation (5%): </a:t>
            </a:r>
            <a:r>
              <a:rPr lang="en-GB" dirty="0"/>
              <a:t>to my discretion.</a:t>
            </a:r>
          </a:p>
          <a:p>
            <a:r>
              <a:rPr lang="en-GB" b="1" dirty="0"/>
              <a:t>Student Feedback Survey (2%): </a:t>
            </a:r>
            <a:r>
              <a:rPr lang="en-GB" dirty="0"/>
              <a:t>the usual.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3050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62744"/>
          </a:xfrm>
        </p:spPr>
        <p:txBody>
          <a:bodyPr/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 so already (</a:t>
            </a:r>
            <a:r>
              <a:rPr lang="en-GB" u="sng" dirty="0"/>
              <a:t>this course does not cover C++/Java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 on projects/</a:t>
            </a:r>
            <a:r>
              <a:rPr lang="en-GB" b="1" dirty="0" err="1"/>
              <a:t>homeworks</a:t>
            </a:r>
            <a:r>
              <a:rPr lang="en-GB" b="1" dirty="0"/>
              <a:t>): </a:t>
            </a: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</a:t>
            </a:r>
            <a:r>
              <a:rPr lang="en-GB" dirty="0" err="1"/>
              <a:t>networkx</a:t>
            </a:r>
            <a:r>
              <a:rPr lang="en-GB" dirty="0"/>
              <a:t>, pillow, gym.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right version from </a:t>
            </a:r>
            <a:br>
              <a:rPr lang="en-GB" dirty="0"/>
            </a:b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13995-D8C5-2EBA-5976-84B600B6D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4" y="3181539"/>
            <a:ext cx="9775171" cy="367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</a:t>
            </a:r>
            <a:r>
              <a:rPr lang="en-US"/>
              <a:t>: 2.401.07</a:t>
            </a:r>
            <a:endParaRPr lang="en-US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2" y="1548880"/>
            <a:ext cx="3209108" cy="437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FBA83-A3EC-9C19-4AEA-1F0822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6D948C2-751D-5DF2-0C7E-640C9E5CA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23" y="1607363"/>
            <a:ext cx="9190954" cy="52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752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version number matches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7843" y="3730782"/>
            <a:ext cx="7676314" cy="312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4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GPU not in the list of CUDA-enabled GPUs?</a:t>
            </a:r>
            <a:br>
              <a:rPr lang="en-GB" dirty="0"/>
            </a:br>
            <a:r>
              <a:rPr lang="en-GB" b="1" dirty="0"/>
              <a:t>Most notebooks can still run on CPU (but they might take significantly longer).</a:t>
            </a:r>
          </a:p>
          <a:p>
            <a:endParaRPr lang="en-GB" dirty="0"/>
          </a:p>
          <a:p>
            <a:r>
              <a:rPr lang="en-GB" dirty="0"/>
              <a:t>Always the option of using Google </a:t>
            </a:r>
            <a:r>
              <a:rPr lang="en-GB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27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92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2.0 </a:t>
            </a:r>
            <a:r>
              <a:rPr lang="en-GB" dirty="0"/>
              <a:t>has been announced end of 2022 and will have several new features, including </a:t>
            </a:r>
          </a:p>
          <a:p>
            <a:r>
              <a:rPr lang="en-GB" b="1" dirty="0" err="1"/>
              <a:t>torch.compile</a:t>
            </a:r>
            <a:r>
              <a:rPr lang="en-GB" b="1" dirty="0"/>
              <a:t>(), </a:t>
            </a:r>
            <a:r>
              <a:rPr lang="en-GB" dirty="0"/>
              <a:t>which allows for faster training,</a:t>
            </a:r>
          </a:p>
          <a:p>
            <a:r>
              <a:rPr lang="en-GB" dirty="0"/>
              <a:t>and the ability to move parts of the </a:t>
            </a:r>
            <a:r>
              <a:rPr lang="en-GB" dirty="0" err="1"/>
              <a:t>PyTorch</a:t>
            </a:r>
            <a:r>
              <a:rPr lang="en-GB" dirty="0"/>
              <a:t> framework from C++ back into Python.</a:t>
            </a:r>
          </a:p>
          <a:p>
            <a:pPr marL="0" indent="0">
              <a:buNone/>
            </a:pPr>
            <a:r>
              <a:rPr lang="en-GB" dirty="0"/>
              <a:t>It will also be cloud-agnostic, open-source.</a:t>
            </a:r>
            <a:endParaRPr lang="en-SG" dirty="0"/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152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 err="1"/>
              <a:t>PyTorch</a:t>
            </a:r>
            <a:r>
              <a:rPr lang="en-GB" dirty="0"/>
              <a:t> 2.0 is currently still in its experimental phase. </a:t>
            </a:r>
            <a:r>
              <a:rPr lang="en-GB" b="1" dirty="0"/>
              <a:t>Stable </a:t>
            </a:r>
            <a:r>
              <a:rPr lang="en-GB" b="1" dirty="0" err="1"/>
              <a:t>PyTorch</a:t>
            </a:r>
            <a:r>
              <a:rPr lang="en-GB" b="1" dirty="0"/>
              <a:t> 2.0 release date is slotted for March 2023.</a:t>
            </a:r>
          </a:p>
          <a:p>
            <a:pPr marL="0" indent="0">
              <a:buNone/>
            </a:pPr>
            <a:r>
              <a:rPr lang="en-GB" i="1" dirty="0"/>
              <a:t>(Some </a:t>
            </a:r>
            <a:r>
              <a:rPr lang="en-GB" i="1" dirty="0" err="1"/>
              <a:t>nightlies</a:t>
            </a:r>
            <a:r>
              <a:rPr lang="en-GB" i="1" dirty="0"/>
              <a:t> releases are available, but I would advise against using them for now!</a:t>
            </a:r>
          </a:p>
          <a:p>
            <a:pPr marL="0" indent="0">
              <a:buNone/>
            </a:pPr>
            <a:r>
              <a:rPr lang="en-GB" i="1" dirty="0"/>
              <a:t>Allow me to explore it a bit more first and let us discuss it again in Week 13!)</a:t>
            </a:r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A1101FF3-693B-C90F-4D24-79DD171D3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0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“In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languages.”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 from scratch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2023):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the Deep Learning framework, layers and some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advanced techniques </a:t>
            </a:r>
            <a:r>
              <a:rPr lang="en-GB" dirty="0"/>
              <a:t>related to Deep Learning and Deep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AIs were implemented using Deep Learning.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data and neural networks.</a:t>
            </a:r>
          </a:p>
          <a:p>
            <a:pPr marL="0" indent="0">
              <a:buNone/>
            </a:pPr>
            <a:r>
              <a:rPr lang="en-GB" dirty="0"/>
              <a:t>- Arthur Samuel (1959).</a:t>
            </a:r>
            <a:endParaRPr lang="en-SG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pPr lvl="1"/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148791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do </a:t>
            </a:r>
            <a:r>
              <a:rPr lang="fr-FR" sz="2400" b="1" dirty="0" err="1"/>
              <a:t>it</a:t>
            </a:r>
            <a:r>
              <a:rPr lang="fr-FR" sz="2400" b="1" dirty="0"/>
              <a:t> </a:t>
            </a:r>
            <a:r>
              <a:rPr lang="fr-FR" sz="2400" b="1" dirty="0" err="1"/>
              <a:t>with</a:t>
            </a:r>
            <a:r>
              <a:rPr lang="fr-FR" sz="2400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of </a:t>
            </a:r>
            <a:r>
              <a:rPr lang="fr-FR" dirty="0" err="1"/>
              <a:t>difficult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or nodes called artificial neurons</a:t>
            </a:r>
            <a:r>
              <a:rPr lang="en-GB" dirty="0"/>
              <a:t>, which loosely model the neurons in a biological brain. 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</a:t>
            </a:r>
            <a:r>
              <a:rPr lang="en-GB" dirty="0"/>
              <a:t>given as inputs to produce a final signal as output.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machine learning.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50.039 DL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Eventually, </a:t>
            </a:r>
            <a:r>
              <a:rPr lang="en-GB" b="1" dirty="0"/>
              <a:t>assemble all concepts and tricks of the trade </a:t>
            </a:r>
            <a:r>
              <a:rPr lang="en-GB" dirty="0"/>
              <a:t>discussed in this course to produce big architecture models that are close to the current state-of-the-art ones (e.g. </a:t>
            </a:r>
            <a:r>
              <a:rPr lang="en-GB" dirty="0" err="1"/>
              <a:t>ChatGPT</a:t>
            </a:r>
            <a:r>
              <a:rPr lang="en-GB" dirty="0"/>
              <a:t>, Dall-E, etc.).</a:t>
            </a:r>
          </a:p>
          <a:p>
            <a:r>
              <a:rPr lang="en-GB" dirty="0"/>
              <a:t>Discuss </a:t>
            </a:r>
            <a:r>
              <a:rPr lang="en-GB" b="1" dirty="0"/>
              <a:t>ethical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related to some of the concepts discussed.</a:t>
            </a:r>
          </a:p>
          <a:p>
            <a:r>
              <a:rPr lang="en-GB" dirty="0"/>
              <a:t>Give students </a:t>
            </a:r>
            <a:r>
              <a:rPr lang="en-GB" b="1" dirty="0"/>
              <a:t>an understanding of the current state of research in the Deep Learning community</a:t>
            </a:r>
            <a:r>
              <a:rPr lang="en-GB" dirty="0"/>
              <a:t>, and more specifically </a:t>
            </a:r>
            <a:r>
              <a:rPr lang="en-GB" b="1" u="sng" dirty="0"/>
              <a:t>pointers</a:t>
            </a:r>
            <a:r>
              <a:rPr lang="en-GB" dirty="0"/>
              <a:t> as to where the most up-to-date information can be found.</a:t>
            </a:r>
          </a:p>
          <a:p>
            <a:r>
              <a:rPr lang="en-GB" dirty="0"/>
              <a:t>This includes </a:t>
            </a:r>
            <a:r>
              <a:rPr lang="en-GB" b="1" dirty="0"/>
              <a:t>tracking</a:t>
            </a:r>
            <a:r>
              <a:rPr lang="en-GB" dirty="0"/>
              <a:t> </a:t>
            </a:r>
            <a:r>
              <a:rPr lang="en-GB" b="1" dirty="0"/>
              <a:t>big</a:t>
            </a:r>
            <a:r>
              <a:rPr lang="en-GB" dirty="0"/>
              <a:t> </a:t>
            </a:r>
            <a:r>
              <a:rPr lang="en-GB" b="1" dirty="0"/>
              <a:t>names</a:t>
            </a:r>
            <a:r>
              <a:rPr lang="en-GB" dirty="0"/>
              <a:t> in the field, identifying </a:t>
            </a:r>
            <a:r>
              <a:rPr lang="en-GB" b="1" dirty="0"/>
              <a:t>key</a:t>
            </a:r>
            <a:r>
              <a:rPr lang="en-GB" dirty="0"/>
              <a:t> </a:t>
            </a:r>
            <a:r>
              <a:rPr lang="en-GB" b="1" dirty="0"/>
              <a:t>scientific</a:t>
            </a:r>
            <a:r>
              <a:rPr lang="en-GB" dirty="0"/>
              <a:t> </a:t>
            </a:r>
            <a:r>
              <a:rPr lang="en-GB" b="1" dirty="0"/>
              <a:t>papers</a:t>
            </a:r>
            <a:r>
              <a:rPr lang="en-GB" dirty="0"/>
              <a:t> that have changed the field, but also </a:t>
            </a:r>
            <a:r>
              <a:rPr lang="en-GB" b="1" dirty="0"/>
              <a:t>newsletters</a:t>
            </a:r>
            <a:r>
              <a:rPr lang="en-GB" dirty="0"/>
              <a:t>,</a:t>
            </a:r>
            <a:r>
              <a:rPr lang="en-GB" b="1" dirty="0"/>
              <a:t> websites </a:t>
            </a:r>
            <a:r>
              <a:rPr lang="en-GB" dirty="0"/>
              <a:t>or </a:t>
            </a:r>
            <a:r>
              <a:rPr lang="en-GB" b="1" dirty="0"/>
              <a:t>magazines</a:t>
            </a:r>
            <a:r>
              <a:rPr lang="en-GB" dirty="0"/>
              <a:t> that disclose information in layman terms.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51081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68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2509159"/>
            <a:ext cx="5697686" cy="284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248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Depends.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value of the stock in the future</a:t>
            </a:r>
            <a:r>
              <a:rPr lang="en-GB" dirty="0"/>
              <a:t>, then probably </a:t>
            </a:r>
            <a:r>
              <a:rPr lang="en-GB" b="1" dirty="0"/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buy, sell or wait</a:t>
            </a:r>
            <a:r>
              <a:rPr lang="en-GB" dirty="0"/>
              <a:t>, then probably </a:t>
            </a:r>
            <a:r>
              <a:rPr lang="en-GB" b="1" dirty="0"/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</a:t>
            </a:r>
            <a:r>
              <a:rPr lang="en-GB" dirty="0" err="1"/>
              <a:t>behaviors</a:t>
            </a:r>
            <a:r>
              <a:rPr lang="en-GB" dirty="0"/>
              <a:t>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06263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01230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derivatives, optimization probability and statistics.</a:t>
            </a:r>
          </a:p>
          <a:p>
            <a:endParaRPr lang="en-GB" dirty="0"/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Graph Theory, Game theory.</a:t>
            </a:r>
          </a:p>
          <a:p>
            <a:endParaRPr lang="en-SG" dirty="0"/>
          </a:p>
          <a:p>
            <a:r>
              <a:rPr lang="en-SG" b="1" dirty="0"/>
              <a:t>Need to revise? </a:t>
            </a:r>
            <a:r>
              <a:rPr lang="en-SG" dirty="0"/>
              <a:t>Time to check your 10.014 CTD, 10.013 M&amp;A, 10.018 MS&amp;S, 10.022 MU, 10.020 DDW, and 50.007 ML!</a:t>
            </a:r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33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03836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supervised learning.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Machine Learning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 err="1"/>
              <a:t>Ouputs</a:t>
            </a:r>
            <a:r>
              <a:rPr lang="en-GB" b="1" dirty="0"/>
              <a:t>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Using a dataset consisting of previously seen </a:t>
            </a:r>
            <a:r>
              <a:rPr lang="en-GB" dirty="0" err="1"/>
              <a:t>appartments</a:t>
            </a:r>
            <a:r>
              <a:rPr lang="en-GB" dirty="0"/>
              <a:t> to learn the selling prices of apartments.</a:t>
            </a:r>
          </a:p>
          <a:p>
            <a:r>
              <a:rPr lang="en-GB" dirty="0"/>
              <a:t>It is therefore a supervised regression task.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1100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 err="1"/>
              <a:t>Ouputs</a:t>
            </a:r>
            <a:r>
              <a:rPr lang="en-GB" b="1" dirty="0"/>
              <a:t> (O):</a:t>
            </a:r>
          </a:p>
          <a:p>
            <a:r>
              <a:rPr lang="en-GB" dirty="0"/>
              <a:t>Inputs will be a list of apartment features (e.g. number of bathrooms, number of bedrooms, surface size, etc.).</a:t>
            </a:r>
          </a:p>
          <a:p>
            <a:r>
              <a:rPr lang="en-GB" dirty="0"/>
              <a:t> Output will be the selling price in SGD or surface price in SGD per </a:t>
            </a:r>
            <a:r>
              <a:rPr lang="en-GB" dirty="0" err="1"/>
              <a:t>sqft</a:t>
            </a:r>
            <a:r>
              <a:rPr lang="en-GB" dirty="0"/>
              <a:t>.</a:t>
            </a:r>
            <a:endParaRPr lang="en-GB" b="1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94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 the example on the right…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Could be a linear or polynomial regression model (to be discussed this week). Or a neural network of some sort. Or even something else (check your ML course!)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on said task and dataset:</a:t>
            </a:r>
          </a:p>
          <a:p>
            <a:r>
              <a:rPr lang="en-GB" dirty="0"/>
              <a:t>To be discussed later, as this might depend on the model used.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6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dirty="0"/>
              <a:t>Predict price of an apartment based on the apartment features.</a:t>
            </a:r>
          </a:p>
          <a:p>
            <a:r>
              <a:rPr lang="en-GB" dirty="0"/>
              <a:t>We will generate a “fake” dataset consisting of </a:t>
            </a:r>
            <a:r>
              <a:rPr lang="en-GB" dirty="0" err="1"/>
              <a:t>appartments</a:t>
            </a:r>
            <a:r>
              <a:rPr lang="en-GB" dirty="0"/>
              <a:t> with features and selling prices.</a:t>
            </a:r>
          </a:p>
          <a:p>
            <a:r>
              <a:rPr lang="en-GB" dirty="0"/>
              <a:t>Supervised regression task.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 err="1"/>
              <a:t>Ouputs</a:t>
            </a:r>
            <a:r>
              <a:rPr lang="en-GB" b="1" dirty="0"/>
              <a:t> (O):</a:t>
            </a:r>
          </a:p>
          <a:p>
            <a:r>
              <a:rPr lang="en-GB" dirty="0"/>
              <a:t>Inputs will be a list of apartment features, which here will only consist of the surface of the apartment, in square meters (sqm).</a:t>
            </a:r>
          </a:p>
          <a:p>
            <a:r>
              <a:rPr lang="en-GB" dirty="0"/>
              <a:t> Output will be the selling price 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Week 1,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</a:t>
            </a:r>
          </a:p>
          <a:p>
            <a:r>
              <a:rPr lang="en-GB" dirty="0"/>
              <a:t>average 100000 + 14373 times the surface in sqm,</a:t>
            </a:r>
          </a:p>
          <a:p>
            <a:r>
              <a:rPr lang="en-GB" dirty="0"/>
              <a:t>and a "variance"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not someone who</a:t>
            </a:r>
          </a:p>
          <a:p>
            <a:r>
              <a:rPr lang="en-GB" dirty="0"/>
              <a:t>Undertook a 6h-long online course,</a:t>
            </a:r>
          </a:p>
          <a:p>
            <a:r>
              <a:rPr lang="en-GB" dirty="0"/>
              <a:t>Implements Neural Networks using basic layers (Linear, Conv, and that is it),</a:t>
            </a:r>
          </a:p>
          <a:p>
            <a:r>
              <a:rPr lang="en-GB" dirty="0"/>
              <a:t>Using a random framework he does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and is happy to get an 80% accuracy on a simple dataset like MNIST.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52838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An expert is someone who</a:t>
            </a:r>
          </a:p>
          <a:p>
            <a:r>
              <a:rPr lang="en-GB" dirty="0"/>
              <a:t>Understands how Neural Network operate and the mathematical intuition behind typical (advanced) operations,</a:t>
            </a:r>
          </a:p>
          <a:p>
            <a:r>
              <a:rPr lang="en-GB" dirty="0"/>
              <a:t>Understands how the frameworks have been built and what they do behind the scene.</a:t>
            </a:r>
          </a:p>
          <a:p>
            <a:r>
              <a:rPr lang="en-GB" dirty="0"/>
              <a:t>Someone who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model.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0063CBA-B3D2-2A9F-6D07-B5D96185F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26" y="1825624"/>
            <a:ext cx="5661671" cy="446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0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therefore consists of two trainable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input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respective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743954"/>
            <a:ext cx="6078333" cy="159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399323" y="130516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Telling which model is best can prove difficult, especially for close values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model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0A8D7CD-3117-9A9E-E78F-0115D0EE6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2228897"/>
            <a:ext cx="6112206" cy="40830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3C0274-0B9A-AC9F-82F4-A1223D705EC1}"/>
              </a:ext>
            </a:extLst>
          </p:cNvPr>
          <p:cNvSpPr txBox="1"/>
          <p:nvPr/>
        </p:nvSpPr>
        <p:spPr>
          <a:xfrm>
            <a:off x="7668048" y="659237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best in your opinion? (red, green or black)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 of a model and the true output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used to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are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is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I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One topic per week </a:t>
            </a:r>
            <a:r>
              <a:rPr lang="en-GB" dirty="0"/>
              <a:t>(or so) and hopefully, we will cover all the important concepts and important directions of DL these days. </a:t>
            </a:r>
            <a:endParaRPr lang="en-GB" b="1" dirty="0"/>
          </a:p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 uploaded the day before, and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(behind the scene of Neural Networks/Deep Learning).</a:t>
            </a:r>
          </a:p>
          <a:p>
            <a:r>
              <a:rPr lang="en-GB" dirty="0"/>
              <a:t>Made a choice: providing lots of code to demonstrate concepts, but </a:t>
            </a:r>
            <a:r>
              <a:rPr lang="en-GB" b="1" dirty="0"/>
              <a:t>need you to play with them autonomously</a:t>
            </a:r>
            <a:r>
              <a:rPr lang="en-GB" dirty="0"/>
              <a:t> to explore concepts!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follow to stay up to date.</a:t>
            </a:r>
          </a:p>
          <a:p>
            <a:r>
              <a:rPr lang="en-GB" dirty="0"/>
              <a:t>Suggestions for </a:t>
            </a:r>
            <a:r>
              <a:rPr lang="en-GB" b="1" dirty="0"/>
              <a:t>continuing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/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calculated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finding the best values for the trainable parameters of the chosen model, for the given task and dataset.</a:t>
            </a:r>
          </a:p>
          <a:p>
            <a:pPr marL="0" indent="0">
              <a:buNone/>
            </a:pPr>
            <a:r>
              <a:rPr lang="en-GB" dirty="0"/>
              <a:t>The goal of training is to find the set of model parameters that minimize the loss function. Once a minimal value is obtained on the loss function, then we can claim that the “optimal” trainable parameters have been found (or in other word, the model has been trained).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it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fr-FR" dirty="0"/>
                  <a:t>Finally,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X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also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68823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 r="-34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589954" cy="5032375"/>
              </a:xfrm>
              <a:blipFill>
                <a:blip r:embed="rId3"/>
                <a:stretch>
                  <a:fillRect l="-229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8774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The expression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𝑚𝑖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7052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130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Week 1: </a:t>
            </a:r>
            <a:r>
              <a:rPr lang="en-GB" dirty="0"/>
              <a:t>Introduction to course, some ML jargon reminders, linear and polynomial regression, generalization, ridge regression and regularization, overfitting/underfitting, logistic regression, neurons objects and how they relate to biology, our first shallow neural network, gradient descent reminders, training and testing procedure.</a:t>
            </a:r>
          </a:p>
          <a:p>
            <a:endParaRPr lang="en-GB" dirty="0"/>
          </a:p>
          <a:p>
            <a:r>
              <a:rPr lang="en-GB" b="1" dirty="0"/>
              <a:t>Week 2: </a:t>
            </a:r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framework, tensors and </a:t>
            </a:r>
            <a:r>
              <a:rPr lang="en-GB" dirty="0" err="1"/>
              <a:t>dataloaders</a:t>
            </a:r>
            <a:r>
              <a:rPr lang="en-GB" dirty="0"/>
              <a:t>, implementing a shallow neural network in </a:t>
            </a:r>
            <a:r>
              <a:rPr lang="en-GB" dirty="0" err="1"/>
              <a:t>PyTorch</a:t>
            </a:r>
            <a:r>
              <a:rPr lang="en-GB" dirty="0"/>
              <a:t>, backpropagation in </a:t>
            </a:r>
            <a:r>
              <a:rPr lang="en-GB" dirty="0" err="1"/>
              <a:t>PyTorch</a:t>
            </a:r>
            <a:r>
              <a:rPr lang="en-GB" dirty="0"/>
              <a:t> with </a:t>
            </a:r>
            <a:r>
              <a:rPr lang="en-GB" dirty="0" err="1"/>
              <a:t>AutoGrad</a:t>
            </a:r>
            <a:r>
              <a:rPr lang="en-GB" dirty="0"/>
              <a:t>, advanced optimizers, multi-label classification with shallow neural networks, moving from shallow to deep neural networks.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271511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/>
                  <a:t>Normal Equation formula: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r>
                  <a:rPr lang="en-GB" dirty="0"/>
                  <a:t>However, it can become </a:t>
                </a:r>
                <a:r>
                  <a:rPr lang="en-GB" b="1" dirty="0"/>
                  <a:t>computationally expensive when the number of features is very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is not invertible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Problem: In these cases, the normal equation can be slow to compute, or it may not even have a solution.</a:t>
                </a:r>
              </a:p>
              <a:p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330460" y="1690688"/>
            <a:ext cx="5730659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set of parameters.</a:t>
            </a:r>
          </a:p>
          <a:p>
            <a:r>
              <a:rPr lang="en-GB" dirty="0"/>
              <a:t>It then repeatedly updates the parameters in the direction of the negative gradient of the given cost function, until it converges to a local minimum.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dirty="0"/>
              <a:t>The main advantage of gradient descent is that it can handle very large datasets and it can also be used for non-linear models.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the following derivatives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 parameter </a:t>
                </a:r>
                <a:r>
                  <a:rPr lang="en-GB" dirty="0"/>
                  <a:t>𝛼 being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 parameter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will then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values (could be zero, random,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are no longer changing. This is called </a:t>
                </a:r>
                <a:r>
                  <a:rPr lang="en-GB" b="1" dirty="0"/>
                  <a:t>early</a:t>
                </a:r>
                <a:r>
                  <a:rPr lang="en-GB" dirty="0"/>
                  <a:t> </a:t>
                </a:r>
                <a:r>
                  <a:rPr lang="en-GB" b="1" dirty="0"/>
                  <a:t>stopping</a:t>
                </a:r>
                <a:r>
                  <a:rPr lang="en-GB" dirty="0"/>
                  <a:t>, and is typically implemented by tracking the changes on each iteration and breaking if the changes are less than a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578338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87710-E994-858C-736B-B256E5D31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Syllabus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7FA4B-0B20-5BC7-9427-1BB2CFAA3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Week 3: </a:t>
            </a:r>
            <a:r>
              <a:rPr lang="en-GB" dirty="0"/>
              <a:t>Guided project and good practices for Deep Learning projects (train/test/dev, bias/variance, advanced regularization, dropout, normalizing inputs/outputs/layers, trainer functions, savers/loader functions for reproducibility and transfer learning).</a:t>
            </a:r>
          </a:p>
          <a:p>
            <a:endParaRPr lang="en-GB" dirty="0"/>
          </a:p>
          <a:p>
            <a:r>
              <a:rPr lang="en-GB" b="1" dirty="0"/>
              <a:t>Week 4: </a:t>
            </a:r>
            <a:r>
              <a:rPr lang="en-GB" dirty="0"/>
              <a:t>The image data type, image processing techniques and typical computer vision operations, the convolution operation and layers, Convolutional Neural Networks, advanced CNNs and </a:t>
            </a:r>
            <a:r>
              <a:rPr lang="en-GB" dirty="0" err="1"/>
              <a:t>SotA</a:t>
            </a:r>
            <a:r>
              <a:rPr lang="en-GB" dirty="0"/>
              <a:t>. Preparing transition to the 50.035 Computer Vision course.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680079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890950"/>
            <a:ext cx="4650154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596185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84738" y="1211376"/>
            <a:ext cx="4650154" cy="6408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096000" y="1347144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 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1039446" y="2157044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1348154" y="5545023"/>
            <a:ext cx="3927231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984737" y="2649413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096000" y="1347144"/>
            <a:ext cx="3235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 GD update rules from earlier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1352062" y="3509105"/>
            <a:ext cx="3509107" cy="77372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72184" y="3434302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or not)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1352062" y="4282830"/>
            <a:ext cx="3509107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064369" y="3682665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a and b. We also keep track of these losses for display later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1047261" y="1824892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E91604-7848-5FE4-F070-8FDF1915E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31" y="299601"/>
            <a:ext cx="8240275" cy="62587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922216" y="6197600"/>
            <a:ext cx="3938954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5580184" y="5874434"/>
            <a:ext cx="3774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 losses evolution on each iteration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F22B87-451A-08A2-1021-B8B6CA607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have generated the dataset ourselves, so we know what should be the values for a and b!</a:t>
            </a:r>
          </a:p>
          <a:p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C4263-2E51-54B8-A031-D35E741D1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00" y="2966584"/>
            <a:ext cx="11113599" cy="3526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67394B3-4C7E-264C-370D-947E977E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294837"/>
            <a:ext cx="9707330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2734</TotalTime>
  <Words>5636</Words>
  <Application>Microsoft Office PowerPoint</Application>
  <PresentationFormat>Widescreen</PresentationFormat>
  <Paragraphs>515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06" baseType="lpstr">
      <vt:lpstr>Arial</vt:lpstr>
      <vt:lpstr>Calibri</vt:lpstr>
      <vt:lpstr>Calibri Light</vt:lpstr>
      <vt:lpstr>Cambria Math</vt:lpstr>
      <vt:lpstr>Office Theme</vt:lpstr>
      <vt:lpstr>50.039 Theory and Practice of Deep Learning W1-S1 Introduction and Machine Learning Reminders</vt:lpstr>
      <vt:lpstr>A quick word about instructors</vt:lpstr>
      <vt:lpstr>Objectives of 50.039 DL</vt:lpstr>
      <vt:lpstr>Objectives of 50.039 DL</vt:lpstr>
      <vt:lpstr>Skills needed for this course</vt:lpstr>
      <vt:lpstr>The way I teach things</vt:lpstr>
      <vt:lpstr>The way I teach things</vt:lpstr>
      <vt:lpstr>Syllabus</vt:lpstr>
      <vt:lpstr>Syllabus</vt:lpstr>
      <vt:lpstr>Syllabus</vt:lpstr>
      <vt:lpstr>Syllabus</vt:lpstr>
      <vt:lpstr>Syllabus</vt:lpstr>
      <vt:lpstr>Syllabus</vt:lpstr>
      <vt:lpstr>Supporting Textbooks</vt:lpstr>
      <vt:lpstr>Evaluation and grading</vt:lpstr>
      <vt:lpstr>Evaluation and grading</vt:lpstr>
      <vt:lpstr>Technical pre-requisites</vt:lpstr>
      <vt:lpstr>Technical pre-requisites</vt:lpstr>
      <vt:lpstr>Installing PyTorch and CUDA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A quick word about PyTorch 2.0</vt:lpstr>
      <vt:lpstr>About this week (Week 1)</vt:lpstr>
      <vt:lpstr>About this week (Week 1)</vt:lpstr>
      <vt:lpstr>About this week (Week 1)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Supervised Learning Examples</vt:lpstr>
      <vt:lpstr>Regression vs. Classification</vt:lpstr>
      <vt:lpstr>Regression vs. Classification (Supervised)</vt:lpstr>
      <vt:lpstr>Supervised Learning Examples</vt:lpstr>
      <vt:lpstr>Supervised Learning Examples</vt:lpstr>
      <vt:lpstr>Supervised Learning Examples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Deep Learning and Supervised/Unsupervised</vt:lpstr>
      <vt:lpstr>Elements of a ML problem</vt:lpstr>
      <vt:lpstr>Elements of a ML problem</vt:lpstr>
      <vt:lpstr>Elements of a ML problem</vt:lpstr>
      <vt:lpstr>Elements of a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Proof of the Normal Equation</vt:lpstr>
      <vt:lpstr>Proof of the Normal Equation</vt:lpstr>
      <vt:lpstr>Proof of the Normal Equation</vt:lpstr>
      <vt:lpstr>Proof of the Normal Equation</vt:lpstr>
      <vt:lpstr>Training a linear regression model</vt:lpstr>
      <vt:lpstr>PowerPoint Presentation</vt:lpstr>
      <vt:lpstr>A problem with the normal equation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2023-01-25T04:33:47Z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